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2" r:id="rId8"/>
    <p:sldId id="263" r:id="rId9"/>
    <p:sldId id="267" r:id="rId10"/>
    <p:sldId id="268" r:id="rId11"/>
  </p:sldIdLst>
  <p:sldSz cx="9144000" cy="6858000" type="screen4x3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44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403643D-43B1-4D28-93C8-261B773F1AB3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74366AE-357E-4F72-AECE-90916BFEE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3643D-43B1-4D28-93C8-261B773F1AB3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366AE-357E-4F72-AECE-90916BFEE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3643D-43B1-4D28-93C8-261B773F1AB3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366AE-357E-4F72-AECE-90916BFEE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403643D-43B1-4D28-93C8-261B773F1AB3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74366AE-357E-4F72-AECE-90916BFEEB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403643D-43B1-4D28-93C8-261B773F1AB3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74366AE-357E-4F72-AECE-90916BFEE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3643D-43B1-4D28-93C8-261B773F1AB3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366AE-357E-4F72-AECE-90916BFEEB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3643D-43B1-4D28-93C8-261B773F1AB3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366AE-357E-4F72-AECE-90916BFEEB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403643D-43B1-4D28-93C8-261B773F1AB3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74366AE-357E-4F72-AECE-90916BFEEB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3643D-43B1-4D28-93C8-261B773F1AB3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366AE-357E-4F72-AECE-90916BFEE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403643D-43B1-4D28-93C8-261B773F1AB3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74366AE-357E-4F72-AECE-90916BFEEB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403643D-43B1-4D28-93C8-261B773F1AB3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74366AE-357E-4F72-AECE-90916BFEEB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403643D-43B1-4D28-93C8-261B773F1AB3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74366AE-357E-4F72-AECE-90916BFEE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1142984"/>
            <a:ext cx="8143932" cy="207170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«Инновационные формы взаимодействия с родителями»</a:t>
            </a:r>
            <a:endParaRPr lang="ru-RU" sz="4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4293096"/>
            <a:ext cx="6912768" cy="1279044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МАДОУ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</a:rPr>
              <a:t>Бакалинский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детский сад </a:t>
            </a:r>
          </a:p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«Сказка»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      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       </a:t>
            </a:r>
            <a:endParaRPr lang="ru-RU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285852" y="500042"/>
            <a:ext cx="7467600" cy="492922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400" dirty="0" smtClean="0"/>
              <a:t>    </a:t>
            </a:r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</a:rPr>
              <a:t>Наглядно – информационные</a:t>
            </a:r>
          </a:p>
          <a:p>
            <a:pPr>
              <a:buNone/>
            </a:pPr>
            <a:r>
              <a:rPr lang="ru-RU" sz="1800" i="1" dirty="0" smtClean="0">
                <a:solidFill>
                  <a:schemeClr val="bg2">
                    <a:lumMod val="25000"/>
                  </a:schemeClr>
                </a:solidFill>
              </a:rPr>
              <a:t>(ознакомление родителей с работой ДОУ, особенностями воспитания детей, формирование у родителей знаний о воспитании и развитии детей)</a:t>
            </a:r>
          </a:p>
          <a:p>
            <a:pPr>
              <a:buNone/>
            </a:pPr>
            <a:endParaRPr lang="ru-RU" sz="2600" b="1" dirty="0" smtClean="0"/>
          </a:p>
          <a:p>
            <a:pPr>
              <a:buNone/>
            </a:pPr>
            <a:r>
              <a:rPr lang="ru-RU" sz="2600" b="1" dirty="0" smtClean="0"/>
              <a:t> </a:t>
            </a:r>
          </a:p>
          <a:p>
            <a:endParaRPr lang="ru-RU" sz="2000" b="1" dirty="0" smtClean="0">
              <a:solidFill>
                <a:srgbClr val="0070C0"/>
              </a:solidFill>
            </a:endParaRPr>
          </a:p>
          <a:p>
            <a:r>
              <a:rPr lang="ru-RU" sz="2000" b="1" dirty="0" smtClean="0">
                <a:solidFill>
                  <a:srgbClr val="0070C0"/>
                </a:solidFill>
              </a:rPr>
              <a:t>Семинары – практикумы</a:t>
            </a:r>
          </a:p>
          <a:p>
            <a:r>
              <a:rPr lang="ru-RU" sz="2000" b="1" dirty="0" smtClean="0">
                <a:solidFill>
                  <a:srgbClr val="0070C0"/>
                </a:solidFill>
              </a:rPr>
              <a:t>Педагогический брифинг</a:t>
            </a:r>
          </a:p>
          <a:p>
            <a:r>
              <a:rPr lang="ru-RU" sz="2000" b="1" dirty="0" smtClean="0">
                <a:solidFill>
                  <a:srgbClr val="0070C0"/>
                </a:solidFill>
              </a:rPr>
              <a:t>Дискуссия</a:t>
            </a:r>
          </a:p>
          <a:p>
            <a:r>
              <a:rPr lang="ru-RU" sz="2000" b="1" dirty="0" smtClean="0">
                <a:solidFill>
                  <a:srgbClr val="0070C0"/>
                </a:solidFill>
              </a:rPr>
              <a:t>Деловые игры</a:t>
            </a:r>
          </a:p>
          <a:p>
            <a:r>
              <a:rPr lang="ru-RU" sz="2000" b="1" dirty="0" smtClean="0">
                <a:solidFill>
                  <a:srgbClr val="0070C0"/>
                </a:solidFill>
              </a:rPr>
              <a:t>Вечера вопросов и ответов</a:t>
            </a:r>
          </a:p>
          <a:p>
            <a:r>
              <a:rPr lang="ru-RU" sz="2000" b="1" dirty="0" smtClean="0">
                <a:solidFill>
                  <a:srgbClr val="0070C0"/>
                </a:solidFill>
              </a:rPr>
              <a:t>Тематические досуги</a:t>
            </a:r>
          </a:p>
          <a:p>
            <a:endParaRPr lang="ru-RU" sz="1800" b="1" dirty="0" smtClean="0"/>
          </a:p>
          <a:p>
            <a:endParaRPr lang="ru-RU" sz="1800" b="1" dirty="0" smtClean="0"/>
          </a:p>
          <a:p>
            <a:endParaRPr lang="ru-RU" sz="1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357298"/>
            <a:ext cx="7467600" cy="571504"/>
          </a:xfrm>
        </p:spPr>
        <p:txBody>
          <a:bodyPr anchor="t">
            <a:normAutofit fontScale="90000"/>
          </a:bodyPr>
          <a:lstStyle/>
          <a:p>
            <a:pPr algn="r"/>
            <a:r>
              <a:rPr lang="ru-RU" sz="1800" b="1" i="1" dirty="0" smtClean="0">
                <a:solidFill>
                  <a:srgbClr val="FF0000"/>
                </a:solidFill>
              </a:rPr>
              <a:t>«Ребенок учится тому, что видит у себя дома, </a:t>
            </a:r>
            <a:br>
              <a:rPr lang="ru-RU" sz="1800" b="1" i="1" dirty="0" smtClean="0">
                <a:solidFill>
                  <a:srgbClr val="FF0000"/>
                </a:solidFill>
              </a:rPr>
            </a:br>
            <a:r>
              <a:rPr lang="ru-RU" sz="1800" b="1" i="1" dirty="0" smtClean="0">
                <a:solidFill>
                  <a:srgbClr val="FF0000"/>
                </a:solidFill>
              </a:rPr>
              <a:t>родители – пример тому»</a:t>
            </a:r>
            <a:br>
              <a:rPr lang="ru-RU" sz="1800" b="1" i="1" dirty="0" smtClean="0">
                <a:solidFill>
                  <a:srgbClr val="FF0000"/>
                </a:solidFill>
              </a:rPr>
            </a:br>
            <a:r>
              <a:rPr lang="ru-RU" sz="1400" b="1" dirty="0" smtClean="0">
                <a:solidFill>
                  <a:srgbClr val="FF0000"/>
                </a:solidFill>
              </a:rPr>
              <a:t>     </a:t>
            </a:r>
            <a:r>
              <a:rPr lang="ru-RU" sz="1400" b="1" dirty="0" smtClean="0">
                <a:solidFill>
                  <a:schemeClr val="tx1"/>
                </a:solidFill>
              </a:rPr>
              <a:t>Себастьян </a:t>
            </a:r>
            <a:r>
              <a:rPr lang="ru-RU" sz="1400" b="1" dirty="0" err="1" smtClean="0">
                <a:solidFill>
                  <a:schemeClr val="tx1"/>
                </a:solidFill>
              </a:rPr>
              <a:t>Бранд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85786" y="2643182"/>
            <a:ext cx="7467600" cy="3286148"/>
          </a:xfrm>
        </p:spPr>
        <p:txBody>
          <a:bodyPr>
            <a:normAutofit/>
          </a:bodyPr>
          <a:lstStyle/>
          <a:p>
            <a:r>
              <a:rPr lang="ru-RU" sz="1400" dirty="0" smtClean="0"/>
              <a:t>       Семья играет центральную роль в сознании ребенка. К сожалению, не всем родителям известно, что именно в дошкольном возрасте происходит усвоение социальных норм, моральных требований и образцов поведения на основе подражания.</a:t>
            </a:r>
          </a:p>
          <a:p>
            <a:r>
              <a:rPr lang="ru-RU" sz="1400" dirty="0" smtClean="0"/>
              <a:t>        В настоящее время актуальной проблемой является взаимодействие педагогов дошкольного учреждения с родителями. Работа с семьей – это кропотливый труд. Главная  тенденция – обучать родителей самостоятельному решению жизненных задач. И это требует от педагогов определенных усилий. И воспитатель, и  родитель – взрослые люди, которые имеют свои психологические особенности, возрастные и индивидуальные черты, свой жизненный опыт и собственное видение проблем. 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57256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Основные задачи взаимодействия педагогов с родителями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357290" y="1928802"/>
            <a:ext cx="7467600" cy="3802206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Установить партнерские отношения с семьей каждого воспитанника;</a:t>
            </a:r>
          </a:p>
          <a:p>
            <a:r>
              <a:rPr lang="ru-RU" sz="1800" b="1" dirty="0" smtClean="0"/>
              <a:t>Объединить усилия для развития и воспитания детей;</a:t>
            </a:r>
          </a:p>
          <a:p>
            <a:r>
              <a:rPr lang="ru-RU" sz="1800" b="1" dirty="0" smtClean="0"/>
              <a:t>Создать атмосферу взаимопонимания, общности интересов, эмоциональной </a:t>
            </a:r>
            <a:r>
              <a:rPr lang="ru-RU" sz="1800" b="1" dirty="0" err="1" smtClean="0"/>
              <a:t>взаимоподдержки</a:t>
            </a:r>
            <a:r>
              <a:rPr lang="ru-RU" sz="1800" b="1" dirty="0" smtClean="0"/>
              <a:t>;</a:t>
            </a:r>
          </a:p>
          <a:p>
            <a:r>
              <a:rPr lang="ru-RU" sz="1800" b="1" dirty="0" smtClean="0"/>
              <a:t>Активизировать и обогащать воспитательные умения родителей;</a:t>
            </a:r>
          </a:p>
          <a:p>
            <a:r>
              <a:rPr lang="ru-RU" sz="1800" b="1" dirty="0" smtClean="0"/>
              <a:t>Поддерживать их уверенность в собственных педагогических возможностях; </a:t>
            </a:r>
            <a:endParaRPr lang="ru-RU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57256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Основная цель</a:t>
            </a:r>
            <a:b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всех форм и видов взаимодействия педагога с семьей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357290" y="1928802"/>
            <a:ext cx="7467600" cy="3802206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Установление доверительных отношений между воспитателями и родителями;</a:t>
            </a:r>
          </a:p>
          <a:p>
            <a:pPr>
              <a:buNone/>
            </a:pPr>
            <a:r>
              <a:rPr lang="ru-RU" sz="1800" dirty="0" smtClean="0"/>
              <a:t>    (Контакт должен строиться таким образом, чтобы у родителей возник интерес к процессу воспитания, потребность добиться успеха, уверенность в своих силах.)</a:t>
            </a:r>
          </a:p>
          <a:p>
            <a:r>
              <a:rPr lang="ru-RU" sz="1800" b="1" dirty="0" smtClean="0"/>
              <a:t>Вооружение семьи педагогическими знаниями и умениями, в их усвоении в теоретической и практической, определенным образом организованной деятельности;</a:t>
            </a:r>
          </a:p>
          <a:p>
            <a:pPr>
              <a:buNone/>
            </a:pPr>
            <a:endParaRPr lang="ru-RU" sz="1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572560" cy="1143000"/>
          </a:xfrm>
        </p:spPr>
        <p:txBody>
          <a:bodyPr>
            <a:normAutofit/>
          </a:bodyPr>
          <a:lstStyle/>
          <a:p>
            <a:pPr algn="ctr"/>
            <a:r>
              <a:rPr lang="ru-RU" sz="3100" b="1" dirty="0" smtClean="0">
                <a:solidFill>
                  <a:schemeClr val="accent1">
                    <a:lumMod val="75000"/>
                  </a:schemeClr>
                </a:solidFill>
              </a:rPr>
              <a:t>Методы и формы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</a:rPr>
              <a:t>педагогического взаимодействия с родителями</a:t>
            </a:r>
            <a:endParaRPr lang="ru-RU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357290" y="1928802"/>
            <a:ext cx="7467600" cy="380220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Традиционные</a:t>
            </a:r>
          </a:p>
          <a:p>
            <a:pPr>
              <a:buNone/>
            </a:pPr>
            <a:r>
              <a:rPr lang="ru-RU" sz="1800" dirty="0" smtClean="0"/>
              <a:t>    </a:t>
            </a:r>
          </a:p>
          <a:p>
            <a:r>
              <a:rPr lang="ru-RU" sz="1800" b="1" dirty="0" smtClean="0"/>
              <a:t>Круглые столы (</a:t>
            </a:r>
            <a:r>
              <a:rPr lang="ru-RU" sz="1400" b="1" dirty="0" smtClean="0"/>
              <a:t>по проблемам интеллектуального развития дошкольников)</a:t>
            </a:r>
            <a:endParaRPr lang="ru-RU" sz="1800" b="1" dirty="0" smtClean="0"/>
          </a:p>
          <a:p>
            <a:r>
              <a:rPr lang="ru-RU" sz="1800" b="1" dirty="0" smtClean="0"/>
              <a:t>Консультации</a:t>
            </a:r>
          </a:p>
          <a:p>
            <a:r>
              <a:rPr lang="ru-RU" sz="1800" b="1" dirty="0" smtClean="0"/>
              <a:t>Беседы</a:t>
            </a:r>
          </a:p>
          <a:p>
            <a:r>
              <a:rPr lang="ru-RU" sz="1800" b="1" dirty="0" smtClean="0"/>
              <a:t>Наглядная пропаганда</a:t>
            </a:r>
          </a:p>
          <a:p>
            <a:r>
              <a:rPr lang="ru-RU" sz="1800" b="1" dirty="0" smtClean="0"/>
              <a:t>Родительские собрания (</a:t>
            </a:r>
            <a:r>
              <a:rPr lang="ru-RU" sz="1400" b="1" dirty="0" smtClean="0"/>
              <a:t>обмен опытом семейного воспитания)</a:t>
            </a:r>
            <a:endParaRPr lang="ru-RU" sz="1800" b="1" dirty="0" smtClean="0"/>
          </a:p>
          <a:p>
            <a:pPr>
              <a:buNone/>
            </a:pPr>
            <a:endParaRPr lang="ru-RU" sz="1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572560" cy="1143000"/>
          </a:xfrm>
        </p:spPr>
        <p:txBody>
          <a:bodyPr>
            <a:normAutofit/>
          </a:bodyPr>
          <a:lstStyle/>
          <a:p>
            <a:pPr algn="ctr"/>
            <a:r>
              <a:rPr lang="ru-RU" sz="3100" b="1" dirty="0" smtClean="0">
                <a:solidFill>
                  <a:schemeClr val="accent1">
                    <a:lumMod val="75000"/>
                  </a:schemeClr>
                </a:solidFill>
              </a:rPr>
              <a:t>Методы и формы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</a:rPr>
              <a:t>педагогического взаимодействия с родителями</a:t>
            </a:r>
            <a:endParaRPr lang="ru-RU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357290" y="1571612"/>
            <a:ext cx="7467600" cy="380220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Нетрадиционные или инновационные</a:t>
            </a:r>
          </a:p>
          <a:p>
            <a:pPr>
              <a:buNone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    </a:t>
            </a:r>
          </a:p>
          <a:p>
            <a:r>
              <a:rPr lang="ru-RU" sz="2000" b="1" dirty="0" smtClean="0">
                <a:solidFill>
                  <a:srgbClr val="0070C0"/>
                </a:solidFill>
              </a:rPr>
              <a:t>Информационно-аналитические</a:t>
            </a:r>
            <a:r>
              <a:rPr lang="ru-RU" sz="1800" b="1" dirty="0" smtClean="0">
                <a:solidFill>
                  <a:srgbClr val="0070C0"/>
                </a:solidFill>
              </a:rPr>
              <a:t> </a:t>
            </a:r>
            <a:r>
              <a:rPr lang="ru-RU" sz="1800" b="1" dirty="0" smtClean="0"/>
              <a:t>(выявление интересов, потребностей, запросов родителей их педагогической грамотности)</a:t>
            </a:r>
          </a:p>
          <a:p>
            <a:pPr>
              <a:buNone/>
            </a:pPr>
            <a:r>
              <a:rPr lang="ru-RU" sz="1800" b="1" dirty="0" smtClean="0"/>
              <a:t> </a:t>
            </a:r>
          </a:p>
          <a:p>
            <a:endParaRPr lang="ru-RU" sz="1800" b="1" dirty="0" smtClean="0"/>
          </a:p>
          <a:p>
            <a:pPr>
              <a:buNone/>
            </a:pPr>
            <a:endParaRPr lang="ru-RU" sz="1800" b="1" dirty="0" smtClean="0"/>
          </a:p>
        </p:txBody>
      </p:sp>
      <p:sp>
        <p:nvSpPr>
          <p:cNvPr id="4" name="6-конечная звезда 3"/>
          <p:cNvSpPr/>
          <p:nvPr/>
        </p:nvSpPr>
        <p:spPr>
          <a:xfrm>
            <a:off x="1214414" y="3286124"/>
            <a:ext cx="2928958" cy="2428892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/>
                </a:solidFill>
              </a:rPr>
              <a:t>Родительская почта</a:t>
            </a:r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6" name="6-конечная звезда 5"/>
          <p:cNvSpPr/>
          <p:nvPr/>
        </p:nvSpPr>
        <p:spPr>
          <a:xfrm>
            <a:off x="4929190" y="3357562"/>
            <a:ext cx="2857520" cy="2357454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/>
                </a:solidFill>
              </a:rPr>
              <a:t>Телефон доверия</a:t>
            </a:r>
            <a:endParaRPr lang="ru-RU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00100" y="214290"/>
            <a:ext cx="7467600" cy="1571636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endParaRPr lang="ru-RU" b="1" dirty="0" smtClean="0"/>
          </a:p>
          <a:p>
            <a:pPr>
              <a:buNone/>
            </a:pPr>
            <a:r>
              <a:rPr lang="ru-RU" sz="1800" dirty="0" smtClean="0"/>
              <a:t>    </a:t>
            </a:r>
          </a:p>
          <a:p>
            <a:r>
              <a:rPr lang="ru-RU" sz="3200" b="1" dirty="0" err="1" smtClean="0">
                <a:solidFill>
                  <a:srgbClr val="0070C0"/>
                </a:solidFill>
              </a:rPr>
              <a:t>Досуговые</a:t>
            </a:r>
            <a:r>
              <a:rPr lang="ru-RU" sz="1800" b="1" dirty="0" smtClean="0">
                <a:solidFill>
                  <a:srgbClr val="0070C0"/>
                </a:solidFill>
              </a:rPr>
              <a:t> </a:t>
            </a:r>
            <a:r>
              <a:rPr lang="ru-RU" sz="2900" b="1" dirty="0" smtClean="0"/>
              <a:t>(установление эмоционального контакта между педагогами, родителями и детьми)</a:t>
            </a:r>
          </a:p>
          <a:p>
            <a:pPr>
              <a:buNone/>
            </a:pPr>
            <a:r>
              <a:rPr lang="ru-RU" sz="2900" b="1" dirty="0" smtClean="0"/>
              <a:t> </a:t>
            </a:r>
          </a:p>
          <a:p>
            <a:endParaRPr lang="ru-RU" sz="1800" b="1" dirty="0" smtClean="0"/>
          </a:p>
          <a:p>
            <a:pPr>
              <a:buNone/>
            </a:pPr>
            <a:endParaRPr lang="ru-RU" sz="1800" b="1" dirty="0" smtClean="0"/>
          </a:p>
        </p:txBody>
      </p:sp>
      <p:sp>
        <p:nvSpPr>
          <p:cNvPr id="4" name="6-конечная звезда 3"/>
          <p:cNvSpPr/>
          <p:nvPr/>
        </p:nvSpPr>
        <p:spPr>
          <a:xfrm>
            <a:off x="1214414" y="3286124"/>
            <a:ext cx="2928958" cy="2428892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/>
                </a:solidFill>
              </a:rPr>
              <a:t>Совместные досуги</a:t>
            </a:r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6" name="6-конечная звезда 5"/>
          <p:cNvSpPr/>
          <p:nvPr/>
        </p:nvSpPr>
        <p:spPr>
          <a:xfrm>
            <a:off x="4929190" y="3357562"/>
            <a:ext cx="2857520" cy="2357454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/>
                </a:solidFill>
              </a:rPr>
              <a:t>Семейные праздники</a:t>
            </a:r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8" name="6-конечная звезда 7"/>
          <p:cNvSpPr/>
          <p:nvPr/>
        </p:nvSpPr>
        <p:spPr>
          <a:xfrm>
            <a:off x="2928926" y="1285860"/>
            <a:ext cx="3071834" cy="2428892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/>
                </a:solidFill>
              </a:rPr>
              <a:t>Театрализован</a:t>
            </a:r>
          </a:p>
          <a:p>
            <a:pPr algn="ctr"/>
            <a:r>
              <a:rPr lang="ru-RU" b="1" dirty="0" err="1" smtClean="0">
                <a:solidFill>
                  <a:schemeClr val="bg2"/>
                </a:solidFill>
              </a:rPr>
              <a:t>ные</a:t>
            </a:r>
            <a:r>
              <a:rPr lang="ru-RU" b="1" dirty="0" smtClean="0">
                <a:solidFill>
                  <a:schemeClr val="bg2"/>
                </a:solidFill>
              </a:rPr>
              <a:t> представления</a:t>
            </a:r>
            <a:endParaRPr lang="ru-RU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285852" y="500042"/>
            <a:ext cx="7467600" cy="380220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b="1" dirty="0" smtClean="0"/>
          </a:p>
          <a:p>
            <a:pPr>
              <a:buNone/>
            </a:pPr>
            <a:r>
              <a:rPr lang="ru-RU" sz="1800" dirty="0" smtClean="0"/>
              <a:t>    </a:t>
            </a:r>
          </a:p>
          <a:p>
            <a:pPr>
              <a:buNone/>
            </a:pPr>
            <a:endParaRPr lang="ru-RU" sz="1400" b="1" dirty="0" smtClean="0"/>
          </a:p>
          <a:p>
            <a:pPr>
              <a:buNone/>
            </a:pPr>
            <a:r>
              <a:rPr lang="ru-RU" sz="1400" b="1" dirty="0" smtClean="0"/>
              <a:t> </a:t>
            </a:r>
          </a:p>
          <a:p>
            <a:endParaRPr lang="ru-RU" sz="1800" b="1" dirty="0" smtClean="0"/>
          </a:p>
          <a:p>
            <a:pPr>
              <a:buNone/>
            </a:pPr>
            <a:endParaRPr lang="ru-RU" sz="1800" b="1" dirty="0" smtClean="0"/>
          </a:p>
        </p:txBody>
      </p:sp>
      <p:sp>
        <p:nvSpPr>
          <p:cNvPr id="4" name="6-конечная звезда 3"/>
          <p:cNvSpPr/>
          <p:nvPr/>
        </p:nvSpPr>
        <p:spPr>
          <a:xfrm>
            <a:off x="1214414" y="3286124"/>
            <a:ext cx="2928958" cy="2428892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/>
                </a:solidFill>
              </a:rPr>
              <a:t>Семейные клубы</a:t>
            </a:r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6" name="6-конечная звезда 5"/>
          <p:cNvSpPr/>
          <p:nvPr/>
        </p:nvSpPr>
        <p:spPr>
          <a:xfrm>
            <a:off x="4929190" y="3357562"/>
            <a:ext cx="2857520" cy="2357454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/>
                </a:solidFill>
              </a:rPr>
              <a:t>Совместные походы</a:t>
            </a:r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8" name="6-конечная звезда 7"/>
          <p:cNvSpPr/>
          <p:nvPr/>
        </p:nvSpPr>
        <p:spPr>
          <a:xfrm>
            <a:off x="2928926" y="1857364"/>
            <a:ext cx="3071834" cy="2428892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/>
                </a:solidFill>
              </a:rPr>
              <a:t>Спортивные развлечения</a:t>
            </a:r>
          </a:p>
        </p:txBody>
      </p:sp>
      <p:sp>
        <p:nvSpPr>
          <p:cNvPr id="7" name="6-конечная звезда 6"/>
          <p:cNvSpPr/>
          <p:nvPr/>
        </p:nvSpPr>
        <p:spPr>
          <a:xfrm>
            <a:off x="1214414" y="714356"/>
            <a:ext cx="2500330" cy="2286016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/>
                </a:solidFill>
              </a:rPr>
              <a:t>Проекты</a:t>
            </a:r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11" name="6-конечная звезда 10"/>
          <p:cNvSpPr/>
          <p:nvPr/>
        </p:nvSpPr>
        <p:spPr>
          <a:xfrm>
            <a:off x="5357818" y="714356"/>
            <a:ext cx="2643206" cy="2286016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/>
                </a:solidFill>
              </a:rPr>
              <a:t>Конкурсы</a:t>
            </a:r>
            <a:endParaRPr lang="ru-RU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28662" y="500042"/>
            <a:ext cx="7824790" cy="528641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endParaRPr lang="ru-RU" b="1" dirty="0" smtClean="0"/>
          </a:p>
          <a:p>
            <a:pPr>
              <a:buNone/>
            </a:pPr>
            <a:r>
              <a:rPr lang="ru-RU" sz="3400" dirty="0" smtClean="0"/>
              <a:t>                        </a:t>
            </a:r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</a:rPr>
              <a:t>Познавательные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</a:rPr>
              <a:t>(</a:t>
            </a:r>
            <a:r>
              <a:rPr lang="ru-RU" sz="1800" i="1" dirty="0" smtClean="0">
                <a:solidFill>
                  <a:schemeClr val="bg2">
                    <a:lumMod val="25000"/>
                  </a:schemeClr>
                </a:solidFill>
              </a:rPr>
              <a:t>ознакомление родителей с возрастными и психологическими особенностями детей дошкольного возраста, формирование у родителей практических навыков воспитания детей)</a:t>
            </a:r>
          </a:p>
          <a:p>
            <a:pPr>
              <a:buNone/>
            </a:pPr>
            <a:endParaRPr lang="ru-RU" sz="2300" b="1" dirty="0" smtClean="0"/>
          </a:p>
          <a:p>
            <a:pPr>
              <a:buNone/>
            </a:pPr>
            <a:r>
              <a:rPr lang="ru-RU" sz="2300" b="1" dirty="0" smtClean="0"/>
              <a:t> </a:t>
            </a:r>
          </a:p>
          <a:p>
            <a:r>
              <a:rPr lang="ru-RU" sz="2000" b="1" dirty="0" smtClean="0">
                <a:solidFill>
                  <a:srgbClr val="0070C0"/>
                </a:solidFill>
              </a:rPr>
              <a:t>Родительские собрания</a:t>
            </a:r>
          </a:p>
          <a:p>
            <a:r>
              <a:rPr lang="ru-RU" sz="2000" b="1" dirty="0" smtClean="0">
                <a:solidFill>
                  <a:srgbClr val="0070C0"/>
                </a:solidFill>
              </a:rPr>
              <a:t>Семинары – практикумы</a:t>
            </a:r>
          </a:p>
          <a:p>
            <a:r>
              <a:rPr lang="ru-RU" sz="2000" b="1" dirty="0" smtClean="0">
                <a:solidFill>
                  <a:srgbClr val="0070C0"/>
                </a:solidFill>
              </a:rPr>
              <a:t>Педагогический брифинг</a:t>
            </a:r>
          </a:p>
          <a:p>
            <a:r>
              <a:rPr lang="ru-RU" sz="2000" b="1" dirty="0" smtClean="0">
                <a:solidFill>
                  <a:srgbClr val="0070C0"/>
                </a:solidFill>
              </a:rPr>
              <a:t>Дискуссия</a:t>
            </a:r>
          </a:p>
          <a:p>
            <a:r>
              <a:rPr lang="ru-RU" sz="2000" b="1" dirty="0" smtClean="0">
                <a:solidFill>
                  <a:srgbClr val="0070C0"/>
                </a:solidFill>
              </a:rPr>
              <a:t>Деловые игры</a:t>
            </a:r>
          </a:p>
          <a:p>
            <a:r>
              <a:rPr lang="ru-RU" sz="2000" b="1" dirty="0" smtClean="0">
                <a:solidFill>
                  <a:srgbClr val="0070C0"/>
                </a:solidFill>
              </a:rPr>
              <a:t>Вечера вопросов и ответов</a:t>
            </a:r>
          </a:p>
          <a:p>
            <a:r>
              <a:rPr lang="ru-RU" sz="2000" b="1" dirty="0" smtClean="0">
                <a:solidFill>
                  <a:srgbClr val="0070C0"/>
                </a:solidFill>
              </a:rPr>
              <a:t>Тематические досуги</a:t>
            </a:r>
          </a:p>
          <a:p>
            <a:endParaRPr lang="ru-RU" sz="1800" b="1" dirty="0" smtClean="0"/>
          </a:p>
          <a:p>
            <a:endParaRPr lang="ru-RU" sz="1800" b="1" dirty="0" smtClean="0"/>
          </a:p>
          <a:p>
            <a:endParaRPr lang="ru-RU" sz="1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4f80ae1fa2f140116f66e268d5d6b7c8de1caf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85</TotalTime>
  <Words>388</Words>
  <Application>Microsoft Office PowerPoint</Application>
  <PresentationFormat>Экран (4:3)</PresentationFormat>
  <Paragraphs>75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Century Schoolbook</vt:lpstr>
      <vt:lpstr>Wingdings</vt:lpstr>
      <vt:lpstr>Wingdings 2</vt:lpstr>
      <vt:lpstr>Эркер</vt:lpstr>
      <vt:lpstr>   «Инновационные формы взаимодействия с родителями»</vt:lpstr>
      <vt:lpstr>«Ребенок учится тому, что видит у себя дома,  родители – пример тому»      Себастьян Бранд</vt:lpstr>
      <vt:lpstr>Основные задачи взаимодействия педагогов с родителями</vt:lpstr>
      <vt:lpstr>Основная цель всех форм и видов взаимодействия педагога с семьей</vt:lpstr>
      <vt:lpstr>Методы и формы педагогического взаимодействия с родителями</vt:lpstr>
      <vt:lpstr>Методы и формы педагогического взаимодействия с родителями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«Инновационные формы взаимодействия с родителями»</dc:title>
  <dc:creator>User</dc:creator>
  <cp:lastModifiedBy>Rustam</cp:lastModifiedBy>
  <cp:revision>40</cp:revision>
  <dcterms:created xsi:type="dcterms:W3CDTF">2018-10-22T10:35:54Z</dcterms:created>
  <dcterms:modified xsi:type="dcterms:W3CDTF">2023-01-31T18:17:37Z</dcterms:modified>
</cp:coreProperties>
</file>